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presProps" Target="presProps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78B481-8D4D-4EF6-9D7F-10A44E2E971B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9494FF-D2F1-4504-A74E-2BE24FD1FF91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7FC7D-87E8-4514-8473-F4AF54EE903E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EBB308-5E36-43CC-8E8A-82BD818CFEFF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CDE15-DE2A-4680-805A-D5E6E5C513B4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A27235-0637-4D15-BF73-44A421448849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4AA1EE-F9D6-40B6-8494-102AA5AF58BA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5600D0-D35A-4026-8857-04AF9B4BB0A0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522E1F-3BE9-4C23-AE1D-70D949B4B5C3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4A736F-10E9-4840-82BF-ED36FFB4E668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262707-D8B8-4E63-BC07-AA3B921C56E3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2182F7-DB70-42F3-9465-458790EE3537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0693CC-1605-4492-90A0-24119FEDE202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8413EE-65BF-42FD-8AD9-E211D25EC1D2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E47950-3D34-4095-973F-7EF735E1656E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415964-395D-4052-AFCB-9D78499DB7A0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8977D8-F787-44F0-BBC4-D006F43DEECA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F4ACC8-AC33-467C-8789-AFAF3111E28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ADE210-AA9B-4CA1-A3B0-520B15A05A69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725289-C038-4B62-A80C-2D27A48F5DAA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F6C128-99CD-4293-9DFD-9276A658B1F3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7DD9D2-2E48-4AE1-BAC3-C66B683D97A3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82F716-5738-4964-907B-EFA19EF9129E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6EA762-801A-4128-93F1-AE8F0909FB4E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296173E-CE8A-4CD7-9BEE-932382E62CEE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77E449-88A1-4A0B-A2C0-CEDDB9F40565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F352A4-9D0D-41B7-8A6F-44DF3589AC89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1D49619-A2F8-4B4C-96B7-6B430EDEBDB3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5E8686-DA6B-4AF7-8726-53C5036EF75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936DB0-231D-4E47-995E-A787C79DE584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C9D74B-EFFA-464D-9DDF-6B70E5041B92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A1C5F-9069-46FA-9944-5458FA4B4757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A20CBB3-A248-4411-A32C-0F233C69619D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993C0A-E134-438A-9B75-15BF2FBBCD07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CC03F8F-3D5D-4033-BC6D-49D570EFAE35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EDDF52-EF63-486A-8AB2-C748026B6813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643F4D-E866-459B-A652-34CE3B12ECD3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2AD870-0B87-46F3-9E82-C1FFC970E426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5BF163-2530-400C-A7B6-7B62D7645E49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14FCD3-674D-4729-B457-FFF517168EA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AD6937-8CD5-4E86-803B-C224943F5EF8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94EA73-F7B1-4F1F-B49B-632D3737BB64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C84689-E959-4CE5-93F2-370345D624D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123869-8113-482D-9EEA-D1CE67CA893E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C29E601-A290-4451-B596-9DFFAF1EB6BD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EA8BC9-73DB-4144-9428-831C149F1159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894CF4-F7EE-4691-9FB3-DC32F1D28FB2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119157-9077-4C45-A860-871856203BB2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1E5904-4C95-42A3-92C1-725214BCADF3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8C5848-C046-4FE9-8C0C-4CB25D2A636A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6B3615-5DC2-4BD3-8C51-8866B2CBF75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A12AC0-3157-4DC4-B1A1-6B0E5E87671F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0BC07E-C2DB-4A64-9CEA-B269CA870100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A3E1E0-8D43-4853-A725-4709C56BED76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DDBE6D-9701-4446-B70F-2951270CF77D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89DE0B-C8E4-4DC5-8794-681B61D5D64C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6FD552-1943-47BB-B668-B17B5C0C16DD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35284D-ABE1-4207-9594-E8098D06B4C9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CED9CF-C4C5-4D22-95BD-DF02655117BB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CCA285-4FCC-4250-83F6-70029CB17421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CF616E-D8BC-48E5-90F2-BD468992ED5D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AB05A9F-4AC9-4B33-8E57-FE9457D9852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544749-3187-4FBD-A471-BC01FEFF7BD8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D1F76DE-BF5B-48BB-988B-0CD08B7D932E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F9B2FEE-E014-40C7-AFB6-07322264DA8B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94A5B67-C3F6-4407-AB35-B8BE77CAB775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07E354A-5DC1-4EC9-ADA9-7C8B5F77C53C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24B9D2B-E8DC-4670-98DD-3F5F4A025B95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C4B9A42-59BF-45F7-9972-E2A1125EEFA1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8619279-B516-4DF0-95AE-2954B67587C1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E409082-FE73-4186-A427-0FB9FFF9B366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672A22B-BC13-43C6-AD24-FBB44E983A94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7517038-D879-49F2-B410-4230FD04BAA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7D558D-3209-41A2-8E4C-98EB8C9CE48A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2ED0C32-E2DA-4DDF-B218-08BF27761D7E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E374F1-01D0-4E32-8B25-5453056A96D7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3A9357-E0AC-42AF-AB64-466558E40121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12279F-59FA-4959-8504-A746D0071C93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0FEAB3-EB83-4681-BBD9-1D7C1055E381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3D03B4-C54A-478A-A8B4-3B9F18641CB5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479DBF-7721-4339-8F31-A88A6668CF18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6B1539-7720-4AAE-8FCE-44A822093D3C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3171537-FFFE-4A04-A1E8-86E95DEBBAA4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DBD89C-650D-4418-AF25-9A6DE23FEFB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B4E270-60D0-46D8-A8A9-3314B9C0CB5B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EB5CF6E-B7C9-4A5A-940F-256A750D3584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2ED3AF-4A1B-4DC9-9A97-EA5DF1E7C070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DD3609-92D4-4234-8220-BD055912848E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D09A740-BA3F-422A-97D8-F8FEBABE1403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C58F92-339E-467D-AF45-CB85DE295A8C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11AC36-6569-4E7B-B438-FF30F1BC611C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4A7EF0-985E-4D98-820A-7BBF250C67AF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659E31-A37B-430B-AB3A-4659ED89B8AC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88D730-F8B1-47B5-BCB4-E669F0DA6DA8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6F603F-12FD-4B42-B74D-8F3C7526B03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D1F3BC-AD12-4C9B-B3FC-F875035D1280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7C5970-F6AA-42BD-822C-79833AF98D19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FA62CE-82F9-4B81-94F9-DC9913A7BAC8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201444-777D-4519-8DB5-844B07109870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79AAC2-0CC2-4349-8BD1-3230B8C09721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0F8CC89-CD04-4FD6-8B20-616BC3847E6A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F3121FF-89AB-43C3-84EA-5C04F149280C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21338C1-0D6A-4B10-BC96-3E827E621337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B1CD7F8-D877-49C1-AACE-3C6B68BAD9B7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D0DCD82-CFD2-4D96-B9BF-FB5DB20BEA5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154E881-FB6D-44F2-8B54-314851B0C8C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1AB376-5823-4134-AF07-9BD030CF778B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74CD14-039B-4F62-8F8E-59F7594E7EED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43C3F4E-1E16-4CA0-B69D-D4361CD46A72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F3C317B-6492-4B94-8155-58C7E66CC39E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CD7172D-7F2A-4F3E-AABF-41F5016D8A05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775CD70-18C5-4D63-98A0-05B6B136D2AD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91304E0-B9B1-4394-9975-D57B3AA73F49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737E3D9-211A-45BC-BABC-3F86792703CA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E1E449-4059-4F95-9B19-5E8F62D7B704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FA43331-E371-4A86-B8EB-ED547CDB1368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1D20AEB-7469-431B-AB15-5DFE0705A54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93620C-A4E1-467A-A331-A2E9FB2D7FF9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2C23D30-93E2-40BD-9E22-587800DB7D7E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D2D2392-CE0A-42C7-979E-EF9F34FD9CDD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78850D1-E7A2-47C8-99F2-433A5925691C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78CF599-5621-4951-A184-17F3EB732DE3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35BDC4-7018-4476-A554-04B4C40C158C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CC3AB6-1F6D-4017-AE81-34025D94117F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3692E6-CA9E-46CD-A5DC-A1C36F8EC7A2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F017B1-1503-48E5-9799-BBB63A131531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60C0CC-95AF-49D5-85D8-9DB1054E5D07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0690A0-E5B6-4145-A2E4-BA5CF5EE7DC2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DD5D63-48E4-468E-865C-808ACBCD7295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465CC-8B20-4669-94C1-1F727BCF82BE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5ACA8-574D-441D-93C6-CFA3C6DB75D7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78B6D-292D-43D6-94E2-915A1A9A40B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20194-BF05-419C-B8B8-9BFD836BE95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8D9E25-C2ED-489F-AE61-49332CF03FA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D44E0-9A37-4D26-9CED-CEB24EEC823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2E3D36-5A83-48AF-8F45-E9346984E56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96823-E405-4114-9B83-8D30FCD7130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EEF18-8C20-49F2-8AD0-E3B03CAEB61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D738C-5072-4E01-BF88-9233F9B046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F135C2-3F1D-4240-86A9-8F90985AA47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8ECA8-4B37-46C8-AEA9-3847D7D5FD9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48755-A9F8-43E9-8FB4-7EE5D76984D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4463A3-1B8E-47F6-AC27-0AEAC877637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038B53-7D67-44E4-AC6F-08B51B16EE8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86745F-999D-4603-AC6B-390C80625ED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A71789-EA80-4766-A652-71DBC4ED449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240063-A39A-4BAB-9166-19027DD3EA0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86E7D6-8860-46CB-900A-A56A7602C81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22FB34-C173-4256-A082-D9F2FE93392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F690AF-229E-49E7-A54E-316D88FACA7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02ED6-C0C9-4A93-9D87-077D0C37C92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26479F-0237-4A49-AB20-66069C07F5D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1ED2F3-98B2-4092-8CF8-A3489C0E53C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0079B39-CADE-4294-A883-507684081AC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CF2C0F-9927-4282-8147-202195C6D84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E70200-A617-487B-916C-B7719041FB7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CF10F36-4552-4B64-AD4D-32E1098E3BB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9DBD51C-ABDF-49DF-81B6-FDB63DC2E03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4BA93B-E90B-4FD8-941F-75D7BBE58F81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B57765C-0C7B-43D7-92D6-1428384E0BE8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E33DA29-4382-4F8F-ACCD-B36A903C63B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38AFF34-57EE-49FD-BDA5-DA4B59FAE88B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CA0233-2B27-42BC-AAD5-500EA610EED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9CF98B-56D0-4E1F-B2FB-426908C3C6B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632E45-4131-4121-8985-94169269CA5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A35DA-761D-4999-B538-AFA648B4A65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4F980F-5F1B-4FD2-A80F-2D6BB602930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3CD915-ED54-46B1-9C0E-025BDB1B5BE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543837-B4B0-46B9-9FCA-0FE886CC2A86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BC61A8-3DAE-4341-9EC4-72A737A02CE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B51447-5F1B-4440-B3CE-699AFBC66AB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38479D-8DA5-42A5-A213-490CA3E546DB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99B43A-EEE6-4C03-9B31-11DE37B84CCC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45D36-2244-4C7F-85B7-44B5FC576D4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FF4601-953B-4C93-B99F-9C1DD9BDBFF0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9BF67-E187-4E4F-9A98-2930D826B721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66067F-F266-444F-AA1A-D28B1BA9B9F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61CAD5-0FA3-4FD6-B708-6638A08B9752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E1DFC3-FFF6-4A76-828E-071231DF5E0C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943769-4A5E-4136-893F-C0FEE68A460A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EFF8EE-39BF-4D42-B3C0-12B49EAF5428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D5918C-AE67-42D9-A8AD-43686AC0F9B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6F59B8-1F9A-4297-A0B4-6343D198A75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5C852E-1A3C-48A4-A26D-A7F8E6678B7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3ED4DE-673F-47F1-A447-7FE6ADA51547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5899D-2FCB-4AAD-9CD0-0BD63AB6B67C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FEEC75-AC3D-41DC-BF18-D4808046B5B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20ADAE-27D7-4D69-89AC-5F6325A24B8B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4D9793-DA3B-498B-BCE2-078FFD4F711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19966A5-B927-42AB-A264-EDD4973BA7B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553E7A7-6E6C-418A-8DD4-20F4B89015D1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3A1404D-4711-4B20-A45D-B5E84505620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70ABDBE-6C28-41CD-8325-AA14E6117775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C0EDAE4-5F9C-45B4-936F-0DF82084199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2A75C6-255B-4828-9E66-B5FE812CA32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566BBBE-F014-4F63-BB84-7C79158CF69A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49A210-1865-4FAA-96A7-CCDC2A84360F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1617DF4-84E3-41B2-B4B5-81DE8CDCFC9F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7BEBCB-7C89-4673-9079-A30978CDC6BD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49F486-1A67-42D9-A803-7BD4C94CEE0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E87283F-B4E3-45CA-9E28-362E13A078C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C5A915-327B-4ED9-B0D9-96C62EB29031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71A90F-7B73-4A5C-9557-12EFE1F15043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57D913-7EEF-4C7E-84BF-91C2C177C3A7}" type="slidenum">
              <a:t>&lt;#&gt;</a:t>
            </a:fld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713160" y="4163040"/>
            <a:ext cx="7917120" cy="541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69;p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969840" y="2079360"/>
            <a:ext cx="7204320" cy="87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Google Shape;71;p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1" name="Google Shape;72;p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2" name="Google Shape;73;p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53" name="Google Shape;74;p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4" name="PlaceHolder 2"/>
          <p:cNvSpPr>
            <a:spLocks noGrp="1"/>
          </p:cNvSpPr>
          <p:nvPr>
            <p:ph type="sldNum" idx="9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B398E1-DB99-48F3-9FE4-61F06453005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5" name="Google Shape;76;p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50;p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4" name="Google Shape;51;p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5" name="Google Shape;52;p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6" name="Google Shape;53;p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97" name="Google Shape;54;p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8" name="PlaceHolder 1"/>
          <p:cNvSpPr>
            <a:spLocks noGrp="1"/>
          </p:cNvSpPr>
          <p:nvPr>
            <p:ph type="sldNum" idx="10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3CEF18-14C7-46C2-83DA-10EAB2879D88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99" name="Google Shape;56;p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0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84;p19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9" name="Google Shape;185;p19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0" name="Google Shape;186;p19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1" name="Google Shape;187;p19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42" name="Google Shape;188;p19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3" name="PlaceHolder 1"/>
          <p:cNvSpPr>
            <a:spLocks noGrp="1"/>
          </p:cNvSpPr>
          <p:nvPr>
            <p:ph type="sldNum" idx="1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00AF0A-EEA0-42EC-8B6B-838D63AB6A5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4" name="Google Shape;190;p19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4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154;p1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4" name="Google Shape;155;p1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5" name="Google Shape;156;p1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6" name="Google Shape;157;p1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87" name="Google Shape;158;p1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8" name="PlaceHolder 1"/>
          <p:cNvSpPr>
            <a:spLocks noGrp="1"/>
          </p:cNvSpPr>
          <p:nvPr>
            <p:ph type="sldNum" idx="1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D949FE-DFC8-440F-96C6-93302A1724B2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89" name="Google Shape;160;p1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216;p2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9" name="Google Shape;217;p2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0" name="Google Shape;218;p2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1" name="Google Shape;219;p2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32" name="Google Shape;220;p2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3" name="PlaceHolder 1"/>
          <p:cNvSpPr>
            <a:spLocks noGrp="1"/>
          </p:cNvSpPr>
          <p:nvPr>
            <p:ph type="sldNum" idx="1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1EF22FC-75D4-4E68-B402-B44508479403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34" name="Google Shape;222;p2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3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37;p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4" name="Google Shape;38;p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5" name="Google Shape;39;p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6" name="Google Shape;40;p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77" name="Google Shape;41;p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8" name="PlaceHolder 1"/>
          <p:cNvSpPr>
            <a:spLocks noGrp="1"/>
          </p:cNvSpPr>
          <p:nvPr>
            <p:ph type="sldNum" idx="1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557A2D3-1E96-4CF9-AB60-9362E13C9A41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79" name="Google Shape;43;p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199;p20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9" name="Google Shape;200;p20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0" name="Google Shape;201;p20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1" name="Google Shape;202;p20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22" name="Google Shape;203;p20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3" name="PlaceHolder 1"/>
          <p:cNvSpPr>
            <a:spLocks noGrp="1"/>
          </p:cNvSpPr>
          <p:nvPr>
            <p:ph type="sldNum" idx="1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098141-1CA5-46A8-ACAC-333A14D5C31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24" name="Google Shape;205;p20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2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59;p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4" name="Google Shape;60;p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5" name="Google Shape;61;p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6" name="Google Shape;62;p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67" name="Google Shape;63;p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8" name="PlaceHolder 1"/>
          <p:cNvSpPr>
            <a:spLocks noGrp="1"/>
          </p:cNvSpPr>
          <p:nvPr>
            <p:ph type="sldNum" idx="1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07CEBF-3EA0-491B-8F4E-DE5E0799CE5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69" name="Google Shape;65;p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7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62661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144;p1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9" name="Google Shape;145;p1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0" name="Google Shape;146;p1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1" name="Google Shape;147;p1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12" name="Google Shape;148;p1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3" name="PlaceHolder 1"/>
          <p:cNvSpPr>
            <a:spLocks noGrp="1"/>
          </p:cNvSpPr>
          <p:nvPr>
            <p:ph type="sldNum" idx="1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0C29951-4419-4849-A886-C56BA65AF9C0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14" name="Google Shape;150;p1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815" name="PlaceHolder 2"/>
          <p:cNvSpPr>
            <a:spLocks noGrp="1"/>
          </p:cNvSpPr>
          <p:nvPr>
            <p:ph type="title"/>
          </p:nvPr>
        </p:nvSpPr>
        <p:spPr>
          <a:xfrm>
            <a:off x="720000" y="1568520"/>
            <a:ext cx="2891160" cy="70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7;p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Google Shape;28;p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1" name="Google Shape;29;p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" name="Google Shape;30;p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3" name="Google Shape;31;p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4" name="PlaceHolder 1"/>
          <p:cNvSpPr>
            <a:spLocks noGrp="1"/>
          </p:cNvSpPr>
          <p:nvPr>
            <p:ph type="sldNum" idx="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5DFAB61-3963-4175-9B94-A71DD3560979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" name="Google Shape;33;p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232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251;p2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7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Google Shape;254;p23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CREDITS: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2"/>
              </a:rPr>
              <a:t>Slidesgo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includes icons by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3"/>
              </a:rPr>
              <a:t>Flaticon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4"/>
              </a:rPr>
              <a:t>Freepik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</a:rPr>
              <a:t>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6" name="Google Shape;255;p2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57" name="Google Shape;256;p2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8" name="Google Shape;257;p2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59" name="Google Shape;258;p23"/>
          <p:cNvCxnSpPr/>
          <p:nvPr/>
        </p:nvCxnSpPr>
        <p:spPr>
          <a:xfrm flipV="1">
            <a:off x="347400" y="4749840"/>
            <a:ext cx="8449200" cy="331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6;p1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13160" y="114120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3359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713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335916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title"/>
          </p:nvPr>
        </p:nvSpPr>
        <p:spPr>
          <a:xfrm>
            <a:off x="599760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599760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Google Shape;116;p1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3" name="Google Shape;117;p1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Google Shape;118;p1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95" name="Google Shape;119;p1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6" name="PlaceHolder 8"/>
          <p:cNvSpPr>
            <a:spLocks noGrp="1"/>
          </p:cNvSpPr>
          <p:nvPr>
            <p:ph type="sldNum" idx="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67771F-C6D3-4B42-8655-1E626102161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7" name="Google Shape;121;p1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4;p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79840" y="1854360"/>
            <a:ext cx="36043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1959120" y="1854360"/>
            <a:ext cx="11894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8" name="Google Shape;18;p3"/>
          <p:cNvCxnSpPr/>
          <p:nvPr/>
        </p:nvCxnSpPr>
        <p:spPr>
          <a:xfrm flipV="1">
            <a:off x="876132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cxnSp>
        <p:nvCxnSpPr>
          <p:cNvPr id="139" name="Google Shape;19;p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0" name="Google Shape;20;p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Google Shape;21;p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2" name="Google Shape;22;p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3" name="PlaceHolder 3"/>
          <p:cNvSpPr>
            <a:spLocks noGrp="1"/>
          </p:cNvSpPr>
          <p:nvPr>
            <p:ph type="sldNum" idx="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3B4A3C8-718A-4ACC-B9CA-85F756348E9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4" name="Google Shape;24;p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5" name="Google Shape;25;p3"/>
          <p:cNvCxnSpPr/>
          <p:nvPr/>
        </p:nvCxnSpPr>
        <p:spPr>
          <a:xfrm flipV="1">
            <a:off x="39420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9;p1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170;p1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5" name="Google Shape;171;p1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172;p1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87" name="Google Shape;173;p1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8" name="PlaceHolder 1"/>
          <p:cNvSpPr>
            <a:spLocks noGrp="1"/>
          </p:cNvSpPr>
          <p:nvPr>
            <p:ph type="sldNum" idx="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AE4BC17-BBC3-43F6-B4B1-8973A77E65B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89" name="Google Shape;175;p1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23;p1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124;p1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0" name="Google Shape;125;p1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1" name="Google Shape;126;p1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32" name="Google Shape;127;p1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259EE6-A897-4736-AC16-D146910643D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34" name="Google Shape;129;p1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969840" y="3387600"/>
            <a:ext cx="7203960" cy="531720"/>
          </a:xfrm>
          <a:prstGeom prst="rect">
            <a:avLst/>
          </a:prstGeom>
          <a:noFill/>
          <a:ln w="19080">
            <a:solidFill>
              <a:srgbClr val="c4ddc5"/>
            </a:solidFill>
            <a:round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85;p1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86;p1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5" name="Google Shape;87;p1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" name="Google Shape;88;p1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77" name="Google Shape;89;p1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8" name="PlaceHolder 1"/>
          <p:cNvSpPr>
            <a:spLocks noGrp="1"/>
          </p:cNvSpPr>
          <p:nvPr>
            <p:ph type="sldNum" idx="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1D28A5-5BDB-4F25-B928-4C685C0B57A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79" name="Google Shape;91;p1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1284120" y="1429560"/>
            <a:ext cx="6575760" cy="14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37;p2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9" name="Google Shape;238;p22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0" name="Google Shape;239;p22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1" name="Google Shape;240;p22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22" name="Google Shape;241;p22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3" name="PlaceHolder 1"/>
          <p:cNvSpPr>
            <a:spLocks noGrp="1"/>
          </p:cNvSpPr>
          <p:nvPr>
            <p:ph type="sldNum" idx="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3C03E5-EF6B-40F5-8266-D4C48C1F05A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24" name="Google Shape;243;p22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2223720" y="5522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title"/>
          </p:nvPr>
        </p:nvSpPr>
        <p:spPr>
          <a:xfrm>
            <a:off x="2223720" y="19044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2223720" y="3256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33;p1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6" name="Google Shape;134;p1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67" name="Google Shape;135;p1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8" name="Google Shape;136;p1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69" name="Google Shape;137;p1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70" name="PlaceHolder 1"/>
          <p:cNvSpPr>
            <a:spLocks noGrp="1"/>
          </p:cNvSpPr>
          <p:nvPr>
            <p:ph type="sldNum" idx="8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DDA5D82-69E2-414F-B210-55FFD3439E2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71" name="Google Shape;139;p1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720000" y="1148400"/>
            <a:ext cx="3944520" cy="1606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149800" y="691200"/>
            <a:ext cx="3070440" cy="3760920"/>
          </a:xfrm>
          <a:prstGeom prst="rect">
            <a:avLst/>
          </a:prstGeom>
          <a:noFill/>
          <a:ln w="19080">
            <a:solidFill>
              <a:srgbClr val="6e8f81"/>
            </a:solidFill>
            <a:round/>
          </a:ln>
        </p:spPr>
        <p:txBody>
          <a:bodyPr lIns="90000" rIns="90000" tIns="45000" bIns="45000" anchor="t">
            <a:normAutofit fontScale="60000"/>
          </a:bodyPr>
          <a:p>
            <a:pPr marL="259200" indent="-194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518400" indent="-194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777600" indent="-1728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036800" indent="-129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12960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15552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18144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The Science and Significance of Sunshine</a:t>
            </a:r>
          </a:p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The Science and Significance of Sunshine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Vitamin D Production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Sunshine vital for human health.</a:t>
            </a:r>
          </a:p>
          <a:p>
            <a:pPr>
              <a:defRPr sz="2000"/>
            </a:pPr>
            <a:r>
              <a:t>Stimulates vitamin D production in skin.</a:t>
            </a:r>
          </a:p>
          <a:p>
            <a:pPr>
              <a:defRPr sz="2000"/>
            </a:pPr>
            <a:r>
              <a:t>Essential for calcium absorption and bone health.</a:t>
            </a:r>
          </a:p>
          <a:p>
            <a:pPr>
              <a:defRPr sz="2000"/>
            </a:pPr>
            <a:r>
              <a:t>Supports immune system function.</a:t>
            </a:r>
          </a:p>
        </p:txBody>
      </p:sp>
      <p:pic>
        <p:nvPicPr>
          <p:cNvPr id="8" name="Picture 7" descr="pexels-photo-68316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UV Exposure Risks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Prolonged UV exposure can be harmful.</a:t>
            </a:r>
          </a:p>
          <a:p>
            <a:pPr>
              <a:defRPr sz="2000"/>
            </a:pPr>
            <a:r>
              <a:t>Causes sunburn and premature aging.</a:t>
            </a:r>
          </a:p>
          <a:p>
            <a:pPr>
              <a:defRPr sz="2000"/>
            </a:pPr>
            <a:r>
              <a:t>Increases risk of skin cancer.</a:t>
            </a:r>
          </a:p>
          <a:p>
            <a:pPr>
              <a:defRPr sz="2000"/>
            </a:pPr>
            <a:r>
              <a:t>Sun protection measures are important.</a:t>
            </a:r>
          </a:p>
        </p:txBody>
      </p:sp>
      <p:pic>
        <p:nvPicPr>
          <p:cNvPr id="8" name="Picture 7" descr="pexels-photo-838453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Applications of Sunshine 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Essential for solar energy generation.</a:t>
            </a:r>
          </a:p>
          <a:p>
            <a:pPr>
              <a:defRPr sz="2000"/>
            </a:pPr>
            <a:r>
              <a:t>Important in agriculture and climate modeling.</a:t>
            </a:r>
          </a:p>
          <a:p>
            <a:pPr>
              <a:defRPr sz="2000"/>
            </a:pPr>
            <a:r>
              <a:t>Crucial for public health initiatives.</a:t>
            </a:r>
          </a:p>
          <a:p>
            <a:pPr>
              <a:defRPr sz="2000"/>
            </a:pPr>
            <a:r>
              <a:t>Promotes vitamin D sufficiency and sun safety.</a:t>
            </a:r>
          </a:p>
        </p:txBody>
      </p:sp>
      <p:pic>
        <p:nvPicPr>
          <p:cNvPr id="8" name="Picture 7" descr="pexels-photo-980000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Solar Energy Technologies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Photovoltaic cells convert sunshine to electricity.</a:t>
            </a:r>
          </a:p>
          <a:p>
            <a:pPr>
              <a:defRPr sz="2000"/>
            </a:pPr>
            <a:r>
              <a:t>Concentrated solar power plants also used.</a:t>
            </a:r>
          </a:p>
          <a:p>
            <a:pPr>
              <a:defRPr sz="2000"/>
            </a:pPr>
            <a:r>
              <a:t>Renewable and sustainable energy alternative.</a:t>
            </a:r>
          </a:p>
        </p:txBody>
      </p:sp>
      <p:pic>
        <p:nvPicPr>
          <p:cNvPr id="8" name="Picture 7" descr="pexels-photo-224857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Angle of Incidence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Angle of incidence affects energy absorption.</a:t>
            </a:r>
          </a:p>
          <a:p>
            <a:pPr>
              <a:defRPr sz="2000"/>
            </a:pPr>
            <a:r>
              <a:t>Crucial for designing efficient solar panels.</a:t>
            </a:r>
          </a:p>
          <a:p>
            <a:pPr>
              <a:defRPr sz="2000"/>
            </a:pPr>
            <a:r>
              <a:t>Important for passive solar heating systems.</a:t>
            </a:r>
          </a:p>
        </p:txBody>
      </p:sp>
      <p:pic>
        <p:nvPicPr>
          <p:cNvPr id="8" name="Picture 7" descr="pexels-photo-267355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Agricultural Practices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Sunshine influences agricultural practices.</a:t>
            </a:r>
          </a:p>
          <a:p>
            <a:pPr>
              <a:defRPr sz="2000"/>
            </a:pPr>
            <a:r>
              <a:t>Affects crop growth cycles.</a:t>
            </a:r>
          </a:p>
          <a:p>
            <a:pPr>
              <a:defRPr sz="2000"/>
            </a:pPr>
            <a:r>
              <a:t>Determines irrigation needs.</a:t>
            </a:r>
          </a:p>
          <a:p>
            <a:pPr>
              <a:defRPr sz="2000"/>
            </a:pPr>
            <a:r>
              <a:t>Impacts planting and harvesting timing.</a:t>
            </a:r>
          </a:p>
        </p:txBody>
      </p:sp>
      <p:pic>
        <p:nvPicPr>
          <p:cNvPr id="8" name="Picture 7" descr="pexels-photo-191674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Studying Sunshine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Scientists use instruments and models.</a:t>
            </a:r>
          </a:p>
          <a:p>
            <a:pPr>
              <a:defRPr sz="2000"/>
            </a:pPr>
            <a:r>
              <a:t>Improves understanding of climate change.</a:t>
            </a:r>
          </a:p>
          <a:p>
            <a:pPr>
              <a:defRPr sz="2000"/>
            </a:pPr>
            <a:r>
              <a:t>Studies interactions with atmosphere and surface.</a:t>
            </a:r>
          </a:p>
        </p:txBody>
      </p:sp>
      <p:pic>
        <p:nvPicPr>
          <p:cNvPr id="8" name="Picture 7" descr="pexels-photo-125513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Ozone Layer Protection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Ozone layer absorbs harmful UV radiation.</a:t>
            </a:r>
          </a:p>
          <a:p>
            <a:pPr>
              <a:defRPr sz="2000"/>
            </a:pPr>
            <a:r>
              <a:t>Protects life on Earth from damaging effects.</a:t>
            </a:r>
          </a:p>
          <a:p>
            <a:pPr>
              <a:defRPr sz="2000"/>
            </a:pPr>
            <a:r>
              <a:t>Depletion due to human-made chemicals is a threat.</a:t>
            </a:r>
          </a:p>
        </p:txBody>
      </p:sp>
      <p:pic>
        <p:nvPicPr>
          <p:cNvPr id="8" name="Picture 7" descr="pexels-photo-80638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Atmospheric Scattering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Scattering by atmospheric particles creates blue sky.</a:t>
            </a:r>
          </a:p>
          <a:p>
            <a:pPr>
              <a:defRPr sz="2000"/>
            </a:pPr>
            <a:r>
              <a:t>Air molecules and aerosols are responsible.</a:t>
            </a:r>
          </a:p>
          <a:p>
            <a:pPr>
              <a:defRPr sz="2000"/>
            </a:pPr>
            <a:r>
              <a:t>Causes reddish hues during sunrise and sunset.</a:t>
            </a:r>
          </a:p>
        </p:txBody>
      </p:sp>
      <p:pic>
        <p:nvPicPr>
          <p:cNvPr id="8" name="Picture 7" descr="pexels-photo-1262757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Photochemical Smog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Sunshine contributes to photochemical smog formation.</a:t>
            </a:r>
          </a:p>
          <a:p>
            <a:pPr>
              <a:defRPr sz="2000"/>
            </a:pPr>
            <a:r>
              <a:t>Sunlight interacts with pollutants.</a:t>
            </a:r>
          </a:p>
          <a:p>
            <a:pPr>
              <a:defRPr sz="2000"/>
            </a:pPr>
            <a:r>
              <a:t>Pollutants from vehicles and industrial sources.</a:t>
            </a:r>
          </a:p>
        </p:txBody>
      </p:sp>
      <p:pic>
        <p:nvPicPr>
          <p:cNvPr id="8" name="Picture 7" descr="pexels-photo-1216797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The Science and Significance of Sunshine</a:t>
            </a:r>
          </a:p>
        </p:txBody>
      </p:sp>
      <p:pic>
        <p:nvPicPr>
          <p:cNvPr id="8" name="Picture 7" descr="pexels-photo-16934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Influence on Biomes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Sunshine influences climate and ecosystems.</a:t>
            </a:r>
          </a:p>
          <a:p>
            <a:pPr>
              <a:defRPr sz="2000"/>
            </a:pPr>
            <a:r>
              <a:t>Affects plant and animal life.</a:t>
            </a:r>
          </a:p>
          <a:p>
            <a:pPr>
              <a:defRPr sz="2000"/>
            </a:pPr>
            <a:r>
              <a:t>Leads to diverse biomes.</a:t>
            </a:r>
          </a:p>
          <a:p>
            <a:pPr>
              <a:defRPr sz="2000"/>
            </a:pPr>
            <a:r>
              <a:t>Ranges from rainforests to deserts.</a:t>
            </a:r>
          </a:p>
        </p:txBody>
      </p:sp>
      <p:pic>
        <p:nvPicPr>
          <p:cNvPr id="8" name="Picture 7" descr="pexels-photo-4546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Sunshine Forecasting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Accurate forecasting is essential.</a:t>
            </a:r>
          </a:p>
          <a:p>
            <a:pPr>
              <a:defRPr sz="2000"/>
            </a:pPr>
            <a:r>
              <a:t>Optimizes solar energy production.</a:t>
            </a:r>
          </a:p>
          <a:p>
            <a:pPr>
              <a:defRPr sz="2000"/>
            </a:pPr>
            <a:r>
              <a:t>Manages agricultural resources.</a:t>
            </a:r>
          </a:p>
          <a:p>
            <a:pPr>
              <a:defRPr sz="2000"/>
            </a:pPr>
            <a:r>
              <a:t>Provides UV exposure risk warnings.</a:t>
            </a:r>
          </a:p>
        </p:txBody>
      </p:sp>
      <p:pic>
        <p:nvPicPr>
          <p:cNvPr id="8" name="Picture 7" descr="pexels-photo-752787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Sunshine: fundamental energy source.</a:t>
            </a:r>
          </a:p>
          <a:p>
            <a:pPr>
              <a:defRPr sz="2000"/>
            </a:pPr>
            <a:r>
              <a:t>Drives physical, biological, and chemical processes.</a:t>
            </a:r>
          </a:p>
          <a:p>
            <a:pPr>
              <a:defRPr sz="2000"/>
            </a:pPr>
            <a:r>
              <a:t>Critical for climate, health, and sustainability.</a:t>
            </a:r>
          </a:p>
          <a:p>
            <a:pPr>
              <a:defRPr sz="2000"/>
            </a:pPr>
            <a:r>
              <a:t>Understanding essential for addressing challenges.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Introduction to Sunshine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Sunshine: Radiant light and heat from the Sun.</a:t>
            </a:r>
          </a:p>
          <a:p>
            <a:pPr>
              <a:defRPr sz="2000"/>
            </a:pPr>
            <a:r>
              <a:t>Crucial energy source for Earth.</a:t>
            </a:r>
          </a:p>
          <a:p>
            <a:pPr>
              <a:defRPr sz="2000"/>
            </a:pPr>
            <a:r>
              <a:t>Drives weather patterns and supports plant life.</a:t>
            </a:r>
          </a:p>
          <a:p>
            <a:pPr>
              <a:defRPr sz="2000"/>
            </a:pPr>
            <a:r>
              <a:t>Influences global climate.</a:t>
            </a:r>
          </a:p>
        </p:txBody>
      </p:sp>
      <p:pic>
        <p:nvPicPr>
          <p:cNvPr id="8" name="Picture 7" descr="pexels-photo-306818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Solar Energy Production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Nuclear fusion in the Sun's core.</a:t>
            </a:r>
          </a:p>
          <a:p>
            <a:pPr>
              <a:defRPr sz="2000"/>
            </a:pPr>
            <a:r>
              <a:t>Hydrogen converted to helium.</a:t>
            </a:r>
          </a:p>
          <a:p>
            <a:pPr>
              <a:defRPr sz="2000"/>
            </a:pPr>
            <a:r>
              <a:t>Immense energy released as electromagnetic radiation.</a:t>
            </a:r>
          </a:p>
        </p:txBody>
      </p:sp>
      <p:pic>
        <p:nvPicPr>
          <p:cNvPr id="8" name="Picture 7" descr="pexels-photo-73677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Electromagnetic Spectrum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Electromagnetic radiation includes visible light.</a:t>
            </a:r>
          </a:p>
          <a:p>
            <a:pPr>
              <a:defRPr sz="2000"/>
            </a:pPr>
            <a:r>
              <a:t>Also includes infrared (heat) and ultraviolet (UV) radiation.</a:t>
            </a:r>
          </a:p>
          <a:p>
            <a:pPr>
              <a:defRPr sz="2000"/>
            </a:pPr>
            <a:r>
              <a:t>Smaller amounts of radio waves, X-rays, and gamma rays.</a:t>
            </a:r>
          </a:p>
          <a:p>
            <a:pPr>
              <a:defRPr sz="2000"/>
            </a:pPr>
            <a:r>
              <a:t>Each has distinct wavelengths and energies.</a:t>
            </a:r>
          </a:p>
        </p:txBody>
      </p:sp>
      <p:pic>
        <p:nvPicPr>
          <p:cNvPr id="8" name="Picture 7" descr="pexels-photo-76058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Earth's Albedo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Sunshine reflected back into space.</a:t>
            </a:r>
          </a:p>
          <a:p>
            <a:pPr>
              <a:defRPr sz="2000"/>
            </a:pPr>
            <a:r>
              <a:t>Reflected by clouds, ice, and surfaces.</a:t>
            </a:r>
          </a:p>
          <a:p>
            <a:pPr>
              <a:defRPr sz="2000"/>
            </a:pPr>
            <a:r>
              <a:t>Earth's albedo regulates global temperature.</a:t>
            </a:r>
          </a:p>
        </p:txBody>
      </p:sp>
      <p:pic>
        <p:nvPicPr>
          <p:cNvPr id="8" name="Picture 7" descr="pexels-photo-722209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Solar Absorption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Sunshine absorbed by atmosphere, oceans, and land.</a:t>
            </a:r>
          </a:p>
          <a:p>
            <a:pPr>
              <a:defRPr sz="2000"/>
            </a:pPr>
            <a:r>
              <a:t>Warms components of the Earth system.</a:t>
            </a:r>
          </a:p>
          <a:p>
            <a:pPr>
              <a:defRPr sz="2000"/>
            </a:pPr>
            <a:r>
              <a:t>Drives evaporation, convection, and wind/ocean currents.</a:t>
            </a:r>
          </a:p>
        </p:txBody>
      </p:sp>
      <p:pic>
        <p:nvPicPr>
          <p:cNvPr id="8" name="Picture 7" descr="pexels-photo-694268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Photosynthesis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Plants convert light energy to chemical energy.</a:t>
            </a:r>
          </a:p>
          <a:p>
            <a:pPr>
              <a:defRPr sz="2000"/>
            </a:pPr>
            <a:r>
              <a:t>Sunshine directly supports photosynthesis.</a:t>
            </a:r>
          </a:p>
          <a:p>
            <a:pPr>
              <a:defRPr sz="2000"/>
            </a:pPr>
            <a:r>
              <a:t>Foundation of terrestrial and aquatic food webs.</a:t>
            </a:r>
          </a:p>
        </p:txBody>
      </p:sp>
      <p:pic>
        <p:nvPicPr>
          <p:cNvPr id="8" name="Picture 7" descr="pexels-photo-33539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Geographic Variations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Sunshine intensity varies geographically.</a:t>
            </a:r>
          </a:p>
          <a:p>
            <a:pPr>
              <a:defRPr sz="2000"/>
            </a:pPr>
            <a:r>
              <a:t>Due to latitude, altitude, cloud cover.</a:t>
            </a:r>
          </a:p>
          <a:p>
            <a:pPr>
              <a:defRPr sz="2000"/>
            </a:pPr>
            <a:r>
              <a:t>Seasonal changes in Earth's tilt and orbit.</a:t>
            </a:r>
          </a:p>
          <a:p>
            <a:pPr>
              <a:defRPr sz="2000"/>
            </a:pPr>
            <a:r>
              <a:t>Results in diverse climates and ecosystems.</a:t>
            </a:r>
          </a:p>
        </p:txBody>
      </p:sp>
      <p:pic>
        <p:nvPicPr>
          <p:cNvPr id="8" name="Picture 7" descr="pexels-photo-613637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2025-03-27T10:48:09Z</dcterms:modified>
  <cp:revision>1</cp:revision>
  <dc:subject/>
  <dc:title/>
</cp:coreProperties>
</file>